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04DA80-C8AF-477F-A837-F25CEDF2BDAF}" type="datetimeFigureOut">
              <a:rPr lang="es-ES" smtClean="0"/>
              <a:t>30/03/2022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8BD857-600B-4313-838F-871978908D0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592287"/>
          </a:xfrm>
        </p:spPr>
        <p:txBody>
          <a:bodyPr>
            <a:normAutofit/>
          </a:bodyPr>
          <a:lstStyle/>
          <a:p>
            <a:r>
              <a:rPr lang="es-ES" sz="6600" dirty="0" smtClean="0"/>
              <a:t>ELECCIONES 2022</a:t>
            </a: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sz="4000" dirty="0" smtClean="0">
                <a:solidFill>
                  <a:srgbClr val="0070C0"/>
                </a:solidFill>
              </a:rPr>
              <a:t>Procedimiento voto a distancia</a:t>
            </a:r>
            <a:endParaRPr lang="es-E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CALENDARIO ELECTORAL 2022 CLAUSTROS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102215"/>
              </p:ext>
            </p:extLst>
          </p:nvPr>
        </p:nvGraphicFramePr>
        <p:xfrm>
          <a:off x="2411760" y="529612"/>
          <a:ext cx="4392488" cy="4483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7652"/>
                <a:gridCol w="994556"/>
                <a:gridCol w="864096"/>
                <a:gridCol w="720080"/>
                <a:gridCol w="936104"/>
              </a:tblGrid>
              <a:tr h="322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CALENDARIO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ELECTORAL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2022</a:t>
                      </a:r>
                      <a:endParaRPr lang="es-ES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410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GRADUADOS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ALUMNOS 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DOCENTES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NO DOCENTES</a:t>
                      </a:r>
                      <a:endParaRPr lang="es-ES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50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Publicar Padrón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19 de febrero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20 de febrero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11 de febrero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14 de febrero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481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Cerrar Padrón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 </a:t>
                      </a:r>
                      <a:endParaRPr lang="es-E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02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03 de marzo 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26 de febrero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01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380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Impugnar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Padrón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Hasta 06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Hasta 08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Hasta 08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Hasta 09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50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Presentar Listas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Hasta 16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Hasta 18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Hasta 08 de marzo</a:t>
                      </a:r>
                      <a:endParaRPr lang="es-E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Hasta 11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481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Publicar Listas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 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17 al 28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18 al 29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09 al 20 de marzo 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12 al 23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50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Modificar Listas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17 al 20 de marzo 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18 al 21 de marzo</a:t>
                      </a:r>
                      <a:endParaRPr lang="es-E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09 al 12 de marzo 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12 al 15 de marzo 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50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Oficializar Listas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29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30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21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25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  <a:tr h="380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Elecciones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05 y 06  de abril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06, 07 y 08 de abril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28,29 y 30 de marzo</a:t>
                      </a:r>
                      <a:endParaRPr lang="es-ES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31 de marzo y 1º de abril</a:t>
                      </a:r>
                      <a:endParaRPr lang="es-E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20" marR="455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4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CALENDARIO ELECTORAL ALUMNOS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s-ES" dirty="0" smtClean="0"/>
          </a:p>
          <a:p>
            <a:r>
              <a:rPr lang="es-ES" sz="3300" b="1" dirty="0" err="1" smtClean="0"/>
              <a:t>Alumnxs</a:t>
            </a:r>
            <a:r>
              <a:rPr lang="es-ES" sz="3300" dirty="0"/>
              <a:t>: Comicios miércoles </a:t>
            </a:r>
            <a:r>
              <a:rPr lang="es-ES" sz="3300" dirty="0" smtClean="0"/>
              <a:t>6, </a:t>
            </a:r>
            <a:r>
              <a:rPr lang="es-ES" sz="3300" dirty="0"/>
              <a:t>jueves </a:t>
            </a:r>
            <a:r>
              <a:rPr lang="es-ES" sz="3300" dirty="0" smtClean="0"/>
              <a:t>7 </a:t>
            </a:r>
            <a:r>
              <a:rPr lang="es-ES" sz="3300" dirty="0"/>
              <a:t>y viernes 8</a:t>
            </a:r>
            <a:r>
              <a:rPr lang="es-ES" sz="3300" dirty="0" smtClean="0"/>
              <a:t> </a:t>
            </a:r>
            <a:r>
              <a:rPr lang="es-ES" sz="3300" dirty="0"/>
              <a:t>de </a:t>
            </a:r>
            <a:r>
              <a:rPr lang="es-ES" sz="3300" dirty="0" smtClean="0"/>
              <a:t>abril </a:t>
            </a:r>
            <a:r>
              <a:rPr lang="es-ES" sz="3300" dirty="0"/>
              <a:t>de </a:t>
            </a:r>
            <a:r>
              <a:rPr lang="es-ES" sz="3300" dirty="0" smtClean="0"/>
              <a:t>2022</a:t>
            </a:r>
            <a:endParaRPr lang="es-ES" sz="3300" dirty="0"/>
          </a:p>
          <a:p>
            <a:endParaRPr lang="es-ES" dirty="0"/>
          </a:p>
          <a:p>
            <a:r>
              <a:rPr lang="es-ES" dirty="0"/>
              <a:t>Publicar padrones:   </a:t>
            </a:r>
            <a:r>
              <a:rPr lang="es-ES" dirty="0" smtClean="0"/>
              <a:t>20/02/22</a:t>
            </a:r>
            <a:endParaRPr lang="es-ES" dirty="0"/>
          </a:p>
          <a:p>
            <a:endParaRPr lang="es-ES" dirty="0"/>
          </a:p>
          <a:p>
            <a:r>
              <a:rPr lang="es-ES" dirty="0"/>
              <a:t>Cerrar          “        : </a:t>
            </a:r>
            <a:r>
              <a:rPr lang="es-ES" dirty="0" smtClean="0"/>
              <a:t>03/03/2022</a:t>
            </a:r>
            <a:endParaRPr lang="es-ES" dirty="0"/>
          </a:p>
          <a:p>
            <a:endParaRPr lang="es-ES" dirty="0"/>
          </a:p>
          <a:p>
            <a:r>
              <a:rPr lang="es-ES" dirty="0"/>
              <a:t>Impugnar      “      : hasta el </a:t>
            </a:r>
            <a:r>
              <a:rPr lang="es-ES" dirty="0" smtClean="0"/>
              <a:t> 08/03/2022</a:t>
            </a:r>
            <a:endParaRPr lang="es-ES" dirty="0"/>
          </a:p>
          <a:p>
            <a:endParaRPr lang="es-ES" dirty="0"/>
          </a:p>
          <a:p>
            <a:r>
              <a:rPr lang="es-ES" dirty="0"/>
              <a:t>Presentar  listas    : </a:t>
            </a:r>
            <a:r>
              <a:rPr lang="es-ES" dirty="0" smtClean="0"/>
              <a:t> Hasta 18/03/2022</a:t>
            </a:r>
            <a:endParaRPr lang="es-ES" dirty="0"/>
          </a:p>
          <a:p>
            <a:endParaRPr lang="es-ES" dirty="0"/>
          </a:p>
          <a:p>
            <a:r>
              <a:rPr lang="es-ES" dirty="0"/>
              <a:t>Publicar       “        : </a:t>
            </a:r>
            <a:r>
              <a:rPr lang="es-ES" dirty="0" smtClean="0"/>
              <a:t>19/03/2022 </a:t>
            </a:r>
            <a:r>
              <a:rPr lang="es-ES" dirty="0"/>
              <a:t>al </a:t>
            </a:r>
            <a:r>
              <a:rPr lang="es-ES" dirty="0" smtClean="0"/>
              <a:t>29/03/2022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Modificar     </a:t>
            </a:r>
            <a:r>
              <a:rPr lang="es-ES" dirty="0"/>
              <a:t>“       : del  </a:t>
            </a:r>
            <a:r>
              <a:rPr lang="es-ES" dirty="0" smtClean="0"/>
              <a:t>18/03/2022 </a:t>
            </a:r>
            <a:r>
              <a:rPr lang="es-ES" dirty="0"/>
              <a:t>al </a:t>
            </a:r>
            <a:r>
              <a:rPr lang="es-ES" dirty="0" smtClean="0"/>
              <a:t>21/03/2022</a:t>
            </a:r>
            <a:endParaRPr lang="es-ES" dirty="0"/>
          </a:p>
          <a:p>
            <a:endParaRPr lang="es-ES" dirty="0"/>
          </a:p>
          <a:p>
            <a:r>
              <a:rPr lang="es-ES" dirty="0"/>
              <a:t>Oficializar    “       : </a:t>
            </a:r>
            <a:r>
              <a:rPr lang="es-ES" dirty="0" smtClean="0"/>
              <a:t>30/03/2022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1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Elecciones 2022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 smtClean="0"/>
              <a:t>“</a:t>
            </a:r>
            <a:r>
              <a:rPr lang="es-ES" b="1" dirty="0" smtClean="0"/>
              <a:t>Artículo 27º</a:t>
            </a:r>
            <a:r>
              <a:rPr lang="es-ES" dirty="0" smtClean="0"/>
              <a:t>: Todos los habilitados para votar en cualquiera de las elecciones previstas en el presente podrá hacerlo mediante carta certificada con aviso de retorno, encomienda u otro medio aceptado y publicado por la Junta Electoral al momento de oficializar las listas, que garantice el carácter secreto del voto,  dirigida a la respectiva Junta Electoral, debiendo especificarse en el sobre el acto eleccionario a que se refiere, apellido, nombre, documento de identidad y domicilio del votante. El voto, mediante boleta oficializada, se depositará en un sobre blanco, tamaño carta, sin señales visibles el que, debidamente cerrado, se enviará a la Junta Electoral, dentro del mencionado "sobre exterior". </a:t>
            </a:r>
          </a:p>
          <a:p>
            <a:pPr marL="0" indent="0">
              <a:buNone/>
            </a:pPr>
            <a:r>
              <a:rPr lang="es-ES" dirty="0" smtClean="0"/>
              <a:t>Efectuado el voto y cerrado el sobre, el votante firmará el sobre exterior, cruzando con firma la solapa de cierre y parte del sobre; dentro del sobre exterior deberá enviarse fotocopiada la primera página del documento de identidad (L.E.; L.C; DNI; Pasaporte; Cédula de Identidad). </a:t>
            </a:r>
          </a:p>
          <a:p>
            <a:pPr marL="0" indent="0">
              <a:buNone/>
            </a:pPr>
            <a:r>
              <a:rPr lang="es-ES" dirty="0" smtClean="0"/>
              <a:t>La recepción de los votos será válida, exclusiva y excluyente hasta la hora de cierre del Acto Electoral, en manos de la Junta Electoral. En ese momento se procederá a la apertura de los sobres exteriores, registrando en el padrón respectivo el cumplimiento de la obligación. El sobre conteniendo el voto será firmado por las autoridades de mesa e introducido en la urna. Si por cualquier causa, ajena o no al votante, el sobre no llegara a manos de la Junta antes del cierre del Acto Electoral, el voto no se computará y deberá ser devuelto al remitente”. (OCS 2990)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57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381904"/>
          </a:xfrm>
        </p:spPr>
        <p:txBody>
          <a:bodyPr>
            <a:normAutofit/>
          </a:bodyPr>
          <a:lstStyle/>
          <a:p>
            <a:r>
              <a:rPr lang="es-ES" sz="1600" dirty="0" smtClean="0"/>
              <a:t>Ingresar fotocopia de DNI y el sobre </a:t>
            </a:r>
            <a:br>
              <a:rPr lang="es-ES" sz="1600" dirty="0" smtClean="0"/>
            </a:br>
            <a:r>
              <a:rPr lang="es-ES" sz="1600" dirty="0" smtClean="0"/>
              <a:t>blanco.</a:t>
            </a:r>
            <a:br>
              <a:rPr lang="es-ES" sz="1600" dirty="0" smtClean="0"/>
            </a:br>
            <a:r>
              <a:rPr lang="es-ES" sz="1600" dirty="0" smtClean="0"/>
              <a:t>Firmar en la pestaña de cierre.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 smtClean="0"/>
              <a:t>Colocar datos por fuera del sobre de papel madera </a:t>
            </a:r>
            <a:br>
              <a:rPr lang="es-ES" sz="1600" dirty="0" smtClean="0"/>
            </a:br>
            <a:endParaRPr lang="es-ES" sz="1600" dirty="0"/>
          </a:p>
        </p:txBody>
      </p:sp>
      <p:pic>
        <p:nvPicPr>
          <p:cNvPr id="7" name="6 Imagen" descr="Resultado de imagen para imagen sobr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73016"/>
            <a:ext cx="2736304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64705"/>
            <a:ext cx="259228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r>
              <a:rPr lang="es-ES" dirty="0" smtClean="0"/>
              <a:t>Boleta de la</a:t>
            </a:r>
          </a:p>
          <a:p>
            <a:pPr marL="0" indent="0">
              <a:buNone/>
            </a:pPr>
            <a:r>
              <a:rPr lang="es-ES" dirty="0" smtClean="0"/>
              <a:t>  Agrupación elegida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1600" dirty="0" smtClean="0">
                <a:solidFill>
                  <a:schemeClr val="accent1"/>
                </a:solidFill>
              </a:rPr>
              <a:t>          </a:t>
            </a:r>
            <a:r>
              <a:rPr lang="es-ES" sz="1600" dirty="0" smtClean="0">
                <a:solidFill>
                  <a:srgbClr val="002060"/>
                </a:solidFill>
              </a:rPr>
              <a:t>(Sobre sin identificación ni escrituras)</a:t>
            </a:r>
            <a:endParaRPr lang="es-ES" sz="1600" b="1" dirty="0">
              <a:solidFill>
                <a:srgbClr val="002060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4644008" y="908720"/>
            <a:ext cx="1080120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bajo"/>
          <p:cNvSpPr/>
          <p:nvPr/>
        </p:nvSpPr>
        <p:spPr>
          <a:xfrm>
            <a:off x="6876256" y="2636911"/>
            <a:ext cx="988688" cy="834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Llamada de flecha a la derecha"/>
          <p:cNvSpPr/>
          <p:nvPr/>
        </p:nvSpPr>
        <p:spPr>
          <a:xfrm>
            <a:off x="4860032" y="4473116"/>
            <a:ext cx="864096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lamada de flecha a la derecha"/>
          <p:cNvSpPr/>
          <p:nvPr/>
        </p:nvSpPr>
        <p:spPr>
          <a:xfrm>
            <a:off x="5364088" y="1916831"/>
            <a:ext cx="432048" cy="576065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22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6904" cy="158417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Medios habilitados por la Junta Electoral </a:t>
            </a:r>
            <a:r>
              <a:rPr lang="es-ES" dirty="0"/>
              <a:t>para realizar el voto a </a:t>
            </a:r>
            <a:r>
              <a:rPr lang="es-ES" dirty="0" smtClean="0"/>
              <a:t>distancia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2204864"/>
            <a:ext cx="8183880" cy="3600400"/>
          </a:xfrm>
        </p:spPr>
        <p:txBody>
          <a:bodyPr>
            <a:normAutofit fontScale="92500"/>
          </a:bodyPr>
          <a:lstStyle/>
          <a:p>
            <a:r>
              <a:rPr lang="es-ES" sz="2400" dirty="0" smtClean="0">
                <a:solidFill>
                  <a:schemeClr val="tx2"/>
                </a:solidFill>
              </a:rPr>
              <a:t>Carta Certificada con aviso de retorno;</a:t>
            </a:r>
          </a:p>
          <a:p>
            <a:r>
              <a:rPr lang="es-ES" sz="2400" dirty="0" smtClean="0">
                <a:solidFill>
                  <a:schemeClr val="tx2"/>
                </a:solidFill>
              </a:rPr>
              <a:t>Encomienda;</a:t>
            </a:r>
          </a:p>
          <a:p>
            <a:r>
              <a:rPr lang="es-ES" sz="2400" dirty="0" smtClean="0">
                <a:solidFill>
                  <a:schemeClr val="tx2"/>
                </a:solidFill>
              </a:rPr>
              <a:t>Por “Bolsín” en:</a:t>
            </a:r>
          </a:p>
          <a:p>
            <a:r>
              <a:rPr lang="es-ES" sz="2400" dirty="0" smtClean="0">
                <a:solidFill>
                  <a:schemeClr val="tx2"/>
                </a:solidFill>
              </a:rPr>
              <a:t>Mesa de Entrada de Rectorado(Tandil);</a:t>
            </a:r>
          </a:p>
          <a:p>
            <a:r>
              <a:rPr lang="es-ES" sz="2400" dirty="0" smtClean="0">
                <a:solidFill>
                  <a:schemeClr val="tx2"/>
                </a:solidFill>
              </a:rPr>
              <a:t>Mesa de Entrada de Facultad Ingeniería (Olavarría);</a:t>
            </a:r>
          </a:p>
          <a:p>
            <a:r>
              <a:rPr lang="es-ES" sz="2400" dirty="0" smtClean="0">
                <a:solidFill>
                  <a:schemeClr val="tx2"/>
                </a:solidFill>
              </a:rPr>
              <a:t>Mesa de Entrada de Facultad de Ciencias </a:t>
            </a:r>
            <a:r>
              <a:rPr lang="es-ES" sz="2400" dirty="0" smtClean="0">
                <a:solidFill>
                  <a:schemeClr val="tx2"/>
                </a:solidFill>
              </a:rPr>
              <a:t>de </a:t>
            </a:r>
            <a:r>
              <a:rPr lang="es-ES" sz="2400" smtClean="0">
                <a:solidFill>
                  <a:schemeClr val="tx2"/>
                </a:solidFill>
              </a:rPr>
              <a:t>la Salud  </a:t>
            </a:r>
            <a:r>
              <a:rPr lang="es-ES" sz="2400" dirty="0" smtClean="0">
                <a:solidFill>
                  <a:schemeClr val="tx2"/>
                </a:solidFill>
              </a:rPr>
              <a:t>(Olavarría);</a:t>
            </a:r>
          </a:p>
          <a:p>
            <a:r>
              <a:rPr lang="es-ES" sz="2400" dirty="0" smtClean="0">
                <a:solidFill>
                  <a:schemeClr val="tx2"/>
                </a:solidFill>
              </a:rPr>
              <a:t>Mesa de Entrada de Facultad de Ciencias Sociales (Olavarría)</a:t>
            </a:r>
            <a:endParaRPr lang="es-E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197</TotalTime>
  <Words>598</Words>
  <Application>Microsoft Office PowerPoint</Application>
  <PresentationFormat>Presentación en pantalla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Aspecto</vt:lpstr>
      <vt:lpstr>ELECCIONES 2022</vt:lpstr>
      <vt:lpstr>CALENDARIO ELECTORAL 2022 CLAUSTROS</vt:lpstr>
      <vt:lpstr>CALENDARIO ELECTORAL ALUMNOS</vt:lpstr>
      <vt:lpstr>Elecciones 2022</vt:lpstr>
      <vt:lpstr>Ingresar fotocopia de DNI y el sobre  blanco. Firmar en la pestaña de cierre. Colocar datos por fuera del sobre de papel madera  </vt:lpstr>
      <vt:lpstr>Medios habilitados por la Junta Electoral para realizar el voto a distancia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ELECCIONES 2017</dc:title>
  <dc:creator>Nadia</dc:creator>
  <cp:lastModifiedBy>Nadia</cp:lastModifiedBy>
  <cp:revision>28</cp:revision>
  <dcterms:created xsi:type="dcterms:W3CDTF">2017-09-25T20:41:58Z</dcterms:created>
  <dcterms:modified xsi:type="dcterms:W3CDTF">2022-03-30T19:36:38Z</dcterms:modified>
</cp:coreProperties>
</file>